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unknown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notesMasterIdLst>
    <p:notesMasterId r:id="rId19"/>
  </p:notesMasterIdLst>
  <p:sldIdLst>
    <p:sldId id="256" r:id="rId2"/>
    <p:sldId id="283" r:id="rId3"/>
    <p:sldId id="281" r:id="rId4"/>
    <p:sldId id="287" r:id="rId5"/>
    <p:sldId id="277" r:id="rId6"/>
    <p:sldId id="259" r:id="rId7"/>
    <p:sldId id="261" r:id="rId8"/>
    <p:sldId id="263" r:id="rId9"/>
    <p:sldId id="265" r:id="rId10"/>
    <p:sldId id="262" r:id="rId11"/>
    <p:sldId id="264" r:id="rId12"/>
    <p:sldId id="286" r:id="rId13"/>
    <p:sldId id="288" r:id="rId14"/>
    <p:sldId id="285" r:id="rId15"/>
    <p:sldId id="282" r:id="rId16"/>
    <p:sldId id="260" r:id="rId17"/>
    <p:sldId id="28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7" autoAdjust="0"/>
    <p:restoredTop sz="71739" autoAdjust="0"/>
  </p:normalViewPr>
  <p:slideViewPr>
    <p:cSldViewPr>
      <p:cViewPr varScale="1">
        <p:scale>
          <a:sx n="61" d="100"/>
          <a:sy n="61" d="100"/>
        </p:scale>
        <p:origin x="-2045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4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wmv>
</file>

<file path=ppt/media/media3.wmv>
</file>

<file path=ppt/media/media4.wmv>
</file>

<file path=ppt/media/media5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F9AEE6-113A-4B45-903F-D0D74262BCE2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B0F35B-1688-40C3-B007-A7CCDEEC999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9854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Have 15 minutes for talk?</a:t>
            </a:r>
            <a:r>
              <a:rPr lang="en-CA" baseline="0" dirty="0" smtClean="0"/>
              <a:t> 12 minutes for presentation 3 minutes for question?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33634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Dynamic collision model is complex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3008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84144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CA" dirty="0" smtClean="0"/>
              <a:t>Describe</a:t>
            </a:r>
            <a:r>
              <a:rPr lang="en-CA" baseline="0" dirty="0" smtClean="0"/>
              <a:t> metrics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185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lvl="1" indent="-228600">
              <a:buFont typeface="+mj-lt"/>
              <a:buAutoNum type="arabicPeriod"/>
            </a:pPr>
            <a:endParaRPr lang="en-CA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1121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CA" baseline="0" dirty="0" smtClean="0"/>
              <a:t>Discs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CA" baseline="0" dirty="0" smtClean="0"/>
              <a:t>To large, bad crowd packing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CA" baseline="0" dirty="0" smtClean="0"/>
              <a:t>Two small, limb collisions</a:t>
            </a:r>
          </a:p>
          <a:p>
            <a:pPr marL="685800" lvl="1" indent="-228600">
              <a:buFont typeface="+mj-lt"/>
              <a:buAutoNum type="arabicPeriod"/>
            </a:pPr>
            <a:endParaRPr lang="en-CA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1121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10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10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The work that is related to this research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700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endParaRPr lang="en-CA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6307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{Com Position, COM velocity, current</a:t>
            </a:r>
            <a:r>
              <a:rPr lang="en-CA" baseline="0" dirty="0" smtClean="0"/>
              <a:t> foot position, current foot orientation, current foot</a:t>
            </a:r>
            <a:r>
              <a:rPr lang="en-CA" dirty="0" smtClean="0"/>
              <a:t>}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2106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Regions are important, don’t use</a:t>
            </a:r>
            <a:r>
              <a:rPr lang="en-CA" baseline="0" dirty="0" smtClean="0"/>
              <a:t> goal location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9178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CA" b="1" dirty="0" smtClean="0">
                <a:solidFill>
                  <a:srgbClr val="FF0000"/>
                </a:solidFill>
              </a:rPr>
              <a:t>Ad-hoc</a:t>
            </a:r>
            <a:r>
              <a:rPr lang="en-CA" b="1" baseline="0" dirty="0" smtClean="0">
                <a:solidFill>
                  <a:srgbClr val="FF0000"/>
                </a:solidFill>
              </a:rPr>
              <a:t> methods are susceptible to complex configurations</a:t>
            </a:r>
            <a:endParaRPr lang="en-CA" b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0F35B-1688-40C3-B007-A7CCDEEC9998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4728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ctangle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ctangle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ctangle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ctangle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en-CA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25000"/>
                  </a:schemeClr>
                </a:solidFill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 eaLnBrk="1" latinLnBrk="0" hangingPunct="1"/>
            <a:r>
              <a:rPr lang="en-US" dirty="0" smtClean="0"/>
              <a:t>Click to edit Master text styles</a:t>
            </a:r>
          </a:p>
          <a:p>
            <a:pPr lvl="1" eaLnBrk="1" latinLnBrk="0" hangingPunct="1"/>
            <a:r>
              <a:rPr lang="en-US" dirty="0" smtClean="0"/>
              <a:t>Second level</a:t>
            </a:r>
          </a:p>
          <a:p>
            <a:pPr lvl="2" eaLnBrk="1" latinLnBrk="0" hangingPunct="1"/>
            <a:r>
              <a:rPr lang="en-US" dirty="0" smtClean="0"/>
              <a:t>Third level</a:t>
            </a:r>
          </a:p>
          <a:p>
            <a:pPr lvl="3" eaLnBrk="1" latinLnBrk="0" hangingPunct="1"/>
            <a:r>
              <a:rPr lang="en-US" dirty="0" smtClean="0"/>
              <a:t>Fourth level</a:t>
            </a:r>
          </a:p>
          <a:p>
            <a:pPr lvl="4" eaLnBrk="1" latinLnBrk="0" hangingPunct="1"/>
            <a:r>
              <a:rPr lang="en-US" dirty="0" smtClean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ctangle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ctangle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FD91CF68-0117-4577-8673-2FD067E93636}" type="datetimeFigureOut">
              <a:rPr lang="en-CA" smtClean="0"/>
              <a:t>2015-05-12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n-CA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34ED4ADE-D0BB-4DBD-9D4F-34A0DDE4D65B}" type="slidenum">
              <a:rPr lang="en-CA" smtClean="0"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4.wmv"/><Relationship Id="rId7" Type="http://schemas.openxmlformats.org/officeDocument/2006/relationships/image" Target="../media/image16.png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wm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404664"/>
            <a:ext cx="7772400" cy="1470025"/>
          </a:xfrm>
        </p:spPr>
        <p:txBody>
          <a:bodyPr>
            <a:normAutofit/>
          </a:bodyPr>
          <a:lstStyle/>
          <a:p>
            <a:pPr algn="ctr"/>
            <a:r>
              <a:rPr lang="en-CA" dirty="0" smtClean="0"/>
              <a:t>Robust </a:t>
            </a:r>
            <a:r>
              <a:rPr lang="en-CA" dirty="0"/>
              <a:t>Space-Time Footsteps for </a:t>
            </a:r>
            <a:r>
              <a:rPr lang="en-CA" dirty="0" smtClean="0"/>
              <a:t>Agent-Based Steering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1640" y="4797152"/>
            <a:ext cx="6400800" cy="1752600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CA" dirty="0" smtClean="0"/>
              <a:t>By </a:t>
            </a:r>
          </a:p>
          <a:p>
            <a:pPr algn="ctr"/>
            <a:r>
              <a:rPr lang="en-CA" dirty="0" smtClean="0"/>
              <a:t>Glen Berseth</a:t>
            </a:r>
            <a:r>
              <a:rPr lang="en-CA" baseline="30000" dirty="0" smtClean="0"/>
              <a:t>1</a:t>
            </a:r>
            <a:r>
              <a:rPr lang="en-CA" dirty="0" smtClean="0"/>
              <a:t>, </a:t>
            </a:r>
            <a:r>
              <a:rPr lang="en-CA" dirty="0" err="1" smtClean="0"/>
              <a:t>Mubbasir</a:t>
            </a:r>
            <a:r>
              <a:rPr lang="en-CA" dirty="0" smtClean="0"/>
              <a:t> Kapadia</a:t>
            </a:r>
            <a:r>
              <a:rPr lang="en-CA" baseline="30000" dirty="0"/>
              <a:t>2</a:t>
            </a:r>
            <a:r>
              <a:rPr lang="en-CA" dirty="0" smtClean="0"/>
              <a:t>, </a:t>
            </a:r>
            <a:r>
              <a:rPr lang="en-CA" dirty="0" err="1" smtClean="0"/>
              <a:t>Petros</a:t>
            </a:r>
            <a:r>
              <a:rPr lang="en-CA" dirty="0" smtClean="0"/>
              <a:t> Faloutsos</a:t>
            </a:r>
            <a:r>
              <a:rPr lang="en-CA" baseline="30000" dirty="0"/>
              <a:t>3</a:t>
            </a:r>
            <a:endParaRPr lang="en-CA" dirty="0" smtClean="0"/>
          </a:p>
          <a:p>
            <a:pPr algn="ctr"/>
            <a:endParaRPr lang="en-CA" dirty="0"/>
          </a:p>
          <a:p>
            <a:pPr algn="ctr"/>
            <a:r>
              <a:rPr lang="en-CA" dirty="0" smtClean="0"/>
              <a:t>University of British Columbia</a:t>
            </a:r>
            <a:r>
              <a:rPr lang="en-CA" baseline="30000" dirty="0" smtClean="0"/>
              <a:t>1</a:t>
            </a:r>
            <a:r>
              <a:rPr lang="en-CA" dirty="0" smtClean="0"/>
              <a:t>, Rutgers University</a:t>
            </a:r>
            <a:r>
              <a:rPr lang="en-CA" baseline="30000" dirty="0" smtClean="0"/>
              <a:t>2</a:t>
            </a:r>
            <a:r>
              <a:rPr lang="en-CA" dirty="0" smtClean="0"/>
              <a:t>, York University</a:t>
            </a:r>
            <a:r>
              <a:rPr lang="en-CA" baseline="30000" dirty="0" smtClean="0"/>
              <a:t>3</a:t>
            </a:r>
            <a:r>
              <a:rPr lang="en-CA" dirty="0" smtClean="0"/>
              <a:t> 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2411760" y="2780928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FF0000"/>
                </a:solidFill>
              </a:rPr>
              <a:t>Picture</a:t>
            </a:r>
            <a:endParaRPr lang="en-CA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180" y="1988840"/>
            <a:ext cx="3024336" cy="26937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970486"/>
            <a:ext cx="3054128" cy="2724760"/>
          </a:xfrm>
          <a:prstGeom prst="rect">
            <a:avLst/>
          </a:prstGeom>
          <a:solidFill>
            <a:schemeClr val="bg1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066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943723"/>
            <a:ext cx="8229600" cy="1066800"/>
          </a:xfrm>
        </p:spPr>
        <p:txBody>
          <a:bodyPr/>
          <a:lstStyle/>
          <a:p>
            <a:r>
              <a:rPr lang="en-CA" dirty="0" smtClean="0"/>
              <a:t>Dynamic Collision </a:t>
            </a:r>
            <a:r>
              <a:rPr lang="en-CA" dirty="0"/>
              <a:t>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 smtClean="0"/>
          </a:p>
          <a:p>
            <a:endParaRPr lang="en-CA" dirty="0"/>
          </a:p>
        </p:txBody>
      </p:sp>
      <p:pic>
        <p:nvPicPr>
          <p:cNvPr id="5" name="collision-model-new-3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5656" y="965199"/>
            <a:ext cx="5892801" cy="5892801"/>
          </a:xfrm>
          <a:prstGeom prst="rect">
            <a:avLst/>
          </a:prstGeom>
          <a:ln w="889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41724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125" y="620688"/>
            <a:ext cx="8229600" cy="1066800"/>
          </a:xfrm>
        </p:spPr>
        <p:txBody>
          <a:bodyPr/>
          <a:lstStyle/>
          <a:p>
            <a:r>
              <a:rPr lang="en-CA" dirty="0" smtClean="0"/>
              <a:t>Geometric Validation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1484784"/>
            <a:ext cx="3886200" cy="3467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695450"/>
            <a:ext cx="3886200" cy="3467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87624" y="5661248"/>
            <a:ext cx="2664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 smtClean="0"/>
              <a:t>Initial placement</a:t>
            </a:r>
            <a:endParaRPr lang="en-CA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5652120" y="5499229"/>
            <a:ext cx="26642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 smtClean="0"/>
              <a:t>End of finite horizon plan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3124510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57" y="643653"/>
            <a:ext cx="8229600" cy="1066800"/>
          </a:xfrm>
        </p:spPr>
        <p:txBody>
          <a:bodyPr/>
          <a:lstStyle/>
          <a:p>
            <a:r>
              <a:rPr lang="en-CA" dirty="0" smtClean="0"/>
              <a:t>Examples</a:t>
            </a:r>
            <a:endParaRPr lang="en-CA" dirty="0"/>
          </a:p>
        </p:txBody>
      </p:sp>
      <p:pic>
        <p:nvPicPr>
          <p:cNvPr id="4" name="Footsteps_Robust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27075" y="2249488"/>
            <a:ext cx="7688263" cy="4324350"/>
          </a:xfrm>
        </p:spPr>
      </p:pic>
      <p:pic>
        <p:nvPicPr>
          <p:cNvPr id="3" name="Footsteps_Robust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0943" y="16288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724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57" y="643653"/>
            <a:ext cx="8229600" cy="1066800"/>
          </a:xfrm>
        </p:spPr>
        <p:txBody>
          <a:bodyPr/>
          <a:lstStyle/>
          <a:p>
            <a:r>
              <a:rPr lang="en-CA" dirty="0" smtClean="0"/>
              <a:t>Analysis </a:t>
            </a:r>
            <a:r>
              <a:rPr lang="en-CA" dirty="0" smtClean="0"/>
              <a:t>metrics: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Quality:</a:t>
            </a:r>
          </a:p>
          <a:p>
            <a:pPr lvl="1"/>
            <a:r>
              <a:rPr lang="en-CA" dirty="0" smtClean="0"/>
              <a:t>Complete:</a:t>
            </a:r>
          </a:p>
          <a:p>
            <a:pPr lvl="2"/>
            <a:r>
              <a:rPr lang="en-CA" dirty="0" smtClean="0"/>
              <a:t>Reached </a:t>
            </a:r>
            <a:r>
              <a:rPr lang="en-CA" dirty="0" smtClean="0"/>
              <a:t>target location</a:t>
            </a:r>
          </a:p>
          <a:p>
            <a:pPr lvl="1"/>
            <a:r>
              <a:rPr lang="en-CA" dirty="0" smtClean="0"/>
              <a:t>Solved: </a:t>
            </a:r>
          </a:p>
          <a:p>
            <a:pPr lvl="2"/>
            <a:r>
              <a:rPr lang="en-CA" dirty="0" smtClean="0"/>
              <a:t>Reached </a:t>
            </a:r>
            <a:r>
              <a:rPr lang="en-CA" dirty="0" smtClean="0"/>
              <a:t>target location without </a:t>
            </a:r>
            <a:r>
              <a:rPr lang="en-CA" dirty="0" smtClean="0"/>
              <a:t>collision</a:t>
            </a:r>
          </a:p>
          <a:p>
            <a:r>
              <a:rPr lang="en-CA" dirty="0" smtClean="0"/>
              <a:t>Efficiency:</a:t>
            </a:r>
            <a:endParaRPr lang="en-CA" dirty="0" smtClean="0"/>
          </a:p>
          <a:p>
            <a:pPr lvl="1"/>
            <a:r>
              <a:rPr lang="en-CA" dirty="0" err="1" smtClean="0"/>
              <a:t>SimTime</a:t>
            </a:r>
            <a:r>
              <a:rPr lang="en-CA" dirty="0" smtClean="0"/>
              <a:t>: </a:t>
            </a:r>
          </a:p>
          <a:p>
            <a:pPr lvl="2"/>
            <a:r>
              <a:rPr lang="en-CA" dirty="0" smtClean="0"/>
              <a:t>Time </a:t>
            </a:r>
            <a:r>
              <a:rPr lang="en-CA" dirty="0" smtClean="0"/>
              <a:t>to finish simulation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6966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1066800"/>
          </a:xfrm>
        </p:spPr>
        <p:txBody>
          <a:bodyPr/>
          <a:lstStyle/>
          <a:p>
            <a:r>
              <a:rPr lang="en-CA" dirty="0" smtClean="0"/>
              <a:t>Analysis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24" y="1988840"/>
            <a:ext cx="8059551" cy="4324350"/>
          </a:xfrm>
        </p:spPr>
      </p:pic>
      <p:sp>
        <p:nvSpPr>
          <p:cNvPr id="3" name="TextBox 2"/>
          <p:cNvSpPr txBox="1"/>
          <p:nvPr/>
        </p:nvSpPr>
        <p:spPr>
          <a:xfrm>
            <a:off x="7164288" y="2273025"/>
            <a:ext cx="1979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smtClean="0"/>
              <a:t>99.7% completion</a:t>
            </a:r>
            <a:endParaRPr lang="en-CA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043608" y="5949280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 smtClean="0"/>
              <a:t>[Singh et al. 11]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509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1066800"/>
          </a:xfrm>
        </p:spPr>
        <p:txBody>
          <a:bodyPr/>
          <a:lstStyle/>
          <a:p>
            <a:r>
              <a:rPr lang="en-CA" dirty="0" smtClean="0"/>
              <a:t>Questions?</a:t>
            </a:r>
            <a:endParaRPr lang="en-CA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3872" y="1196752"/>
            <a:ext cx="7196336" cy="749944"/>
          </a:xfrm>
          <a:prstGeom prst="rect">
            <a:avLst/>
          </a:prstGeom>
        </p:spPr>
        <p:txBody>
          <a:bodyPr vert="horz" anchor="ctr">
            <a:normAutofit fontScale="625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/>
              <a:t>Robust Space-Time Footsteps for Agent-Based Steering</a:t>
            </a: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331640" y="4916760"/>
            <a:ext cx="6400800" cy="1752600"/>
          </a:xfrm>
          <a:prstGeom prst="rect">
            <a:avLst/>
          </a:prstGeom>
        </p:spPr>
        <p:txBody>
          <a:bodyPr vert="horz">
            <a:normAutofit fontScale="77500" lnSpcReduction="20000"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008" lvl="0" indent="0" algn="ctr">
              <a:buClr>
                <a:srgbClr val="A04DA3"/>
              </a:buClr>
              <a:buNone/>
            </a:pPr>
            <a:r>
              <a:rPr lang="en-CA" dirty="0">
                <a:solidFill>
                  <a:srgbClr val="424456"/>
                </a:solidFill>
              </a:rPr>
              <a:t>By </a:t>
            </a:r>
          </a:p>
          <a:p>
            <a:pPr marL="64008" lvl="0" indent="0" algn="ctr">
              <a:buClr>
                <a:srgbClr val="A04DA3"/>
              </a:buClr>
              <a:buNone/>
            </a:pPr>
            <a:r>
              <a:rPr lang="en-CA" dirty="0">
                <a:solidFill>
                  <a:srgbClr val="424456"/>
                </a:solidFill>
              </a:rPr>
              <a:t>Glen Berseth</a:t>
            </a:r>
            <a:r>
              <a:rPr lang="en-CA" baseline="30000" dirty="0">
                <a:solidFill>
                  <a:srgbClr val="424456"/>
                </a:solidFill>
              </a:rPr>
              <a:t>1</a:t>
            </a:r>
            <a:r>
              <a:rPr lang="en-CA" dirty="0">
                <a:solidFill>
                  <a:srgbClr val="424456"/>
                </a:solidFill>
              </a:rPr>
              <a:t>, </a:t>
            </a:r>
            <a:r>
              <a:rPr lang="en-CA" dirty="0" err="1">
                <a:solidFill>
                  <a:srgbClr val="424456"/>
                </a:solidFill>
              </a:rPr>
              <a:t>Mubbasir</a:t>
            </a:r>
            <a:r>
              <a:rPr lang="en-CA" dirty="0">
                <a:solidFill>
                  <a:srgbClr val="424456"/>
                </a:solidFill>
              </a:rPr>
              <a:t> Kapadia</a:t>
            </a:r>
            <a:r>
              <a:rPr lang="en-CA" baseline="30000" dirty="0">
                <a:solidFill>
                  <a:srgbClr val="424456"/>
                </a:solidFill>
              </a:rPr>
              <a:t>2</a:t>
            </a:r>
            <a:r>
              <a:rPr lang="en-CA" dirty="0">
                <a:solidFill>
                  <a:srgbClr val="424456"/>
                </a:solidFill>
              </a:rPr>
              <a:t>, </a:t>
            </a:r>
            <a:r>
              <a:rPr lang="en-CA" dirty="0" err="1">
                <a:solidFill>
                  <a:srgbClr val="424456"/>
                </a:solidFill>
              </a:rPr>
              <a:t>Petros</a:t>
            </a:r>
            <a:r>
              <a:rPr lang="en-CA" dirty="0">
                <a:solidFill>
                  <a:srgbClr val="424456"/>
                </a:solidFill>
              </a:rPr>
              <a:t> Faloutsos</a:t>
            </a:r>
            <a:r>
              <a:rPr lang="en-CA" baseline="30000" dirty="0">
                <a:solidFill>
                  <a:srgbClr val="424456"/>
                </a:solidFill>
              </a:rPr>
              <a:t>3</a:t>
            </a:r>
            <a:endParaRPr lang="en-CA" dirty="0">
              <a:solidFill>
                <a:srgbClr val="424456"/>
              </a:solidFill>
            </a:endParaRPr>
          </a:p>
          <a:p>
            <a:pPr marL="64008" lvl="0" indent="0" algn="ctr">
              <a:buClr>
                <a:srgbClr val="A04DA3"/>
              </a:buClr>
              <a:buNone/>
            </a:pPr>
            <a:endParaRPr lang="en-CA" dirty="0">
              <a:solidFill>
                <a:srgbClr val="424456"/>
              </a:solidFill>
            </a:endParaRPr>
          </a:p>
          <a:p>
            <a:pPr marL="64008" lvl="0" indent="0" algn="ctr">
              <a:buClr>
                <a:srgbClr val="A04DA3"/>
              </a:buClr>
              <a:buNone/>
            </a:pPr>
            <a:r>
              <a:rPr lang="en-CA" dirty="0">
                <a:solidFill>
                  <a:srgbClr val="424456"/>
                </a:solidFill>
              </a:rPr>
              <a:t>University of British Columbia</a:t>
            </a:r>
            <a:r>
              <a:rPr lang="en-CA" baseline="30000" dirty="0">
                <a:solidFill>
                  <a:srgbClr val="424456"/>
                </a:solidFill>
              </a:rPr>
              <a:t>1</a:t>
            </a:r>
            <a:r>
              <a:rPr lang="en-CA" dirty="0">
                <a:solidFill>
                  <a:srgbClr val="424456"/>
                </a:solidFill>
              </a:rPr>
              <a:t>, Rutgers University</a:t>
            </a:r>
            <a:r>
              <a:rPr lang="en-CA" baseline="30000" dirty="0">
                <a:solidFill>
                  <a:srgbClr val="424456"/>
                </a:solidFill>
              </a:rPr>
              <a:t>2</a:t>
            </a:r>
            <a:r>
              <a:rPr lang="en-CA" dirty="0">
                <a:solidFill>
                  <a:srgbClr val="424456"/>
                </a:solidFill>
              </a:rPr>
              <a:t>, York University</a:t>
            </a:r>
            <a:r>
              <a:rPr lang="en-CA" baseline="30000" dirty="0">
                <a:solidFill>
                  <a:srgbClr val="424456"/>
                </a:solidFill>
              </a:rPr>
              <a:t>3</a:t>
            </a:r>
            <a:r>
              <a:rPr lang="en-CA" dirty="0">
                <a:solidFill>
                  <a:srgbClr val="424456"/>
                </a:solidFill>
              </a:rPr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180" y="2007194"/>
            <a:ext cx="3024336" cy="26937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988840"/>
            <a:ext cx="3054128" cy="2724760"/>
          </a:xfrm>
          <a:prstGeom prst="rect">
            <a:avLst/>
          </a:prstGeom>
          <a:solidFill>
            <a:schemeClr val="bg1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6525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456" y="739886"/>
            <a:ext cx="8229600" cy="1066800"/>
          </a:xfrm>
        </p:spPr>
        <p:txBody>
          <a:bodyPr/>
          <a:lstStyle/>
          <a:p>
            <a:r>
              <a:rPr lang="en-CA" dirty="0" smtClean="0"/>
              <a:t>Footstep Model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2195248"/>
            <a:ext cx="4464496" cy="4186080"/>
          </a:xfrm>
        </p:spPr>
        <p:txBody>
          <a:bodyPr>
            <a:normAutofit/>
          </a:bodyPr>
          <a:lstStyle/>
          <a:p>
            <a:endParaRPr lang="en-CA" dirty="0"/>
          </a:p>
        </p:txBody>
      </p:sp>
      <p:pic>
        <p:nvPicPr>
          <p:cNvPr id="6" name="pendulum-model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669" y="1772816"/>
            <a:ext cx="4163099" cy="4163099"/>
          </a:xfrm>
          <a:prstGeom prst="rect">
            <a:avLst/>
          </a:prstGeom>
          <a:ln w="88900">
            <a:miter lim="400000"/>
          </a:ln>
        </p:spPr>
      </p:pic>
      <p:grpSp>
        <p:nvGrpSpPr>
          <p:cNvPr id="7" name="Group 230"/>
          <p:cNvGrpSpPr/>
          <p:nvPr/>
        </p:nvGrpSpPr>
        <p:grpSpPr>
          <a:xfrm>
            <a:off x="4211960" y="1909958"/>
            <a:ext cx="4773674" cy="3967314"/>
            <a:chOff x="0" y="0"/>
            <a:chExt cx="5883300" cy="4889504"/>
          </a:xfrm>
        </p:grpSpPr>
        <p:sp>
          <p:nvSpPr>
            <p:cNvPr id="8" name="Shape 228"/>
            <p:cNvSpPr/>
            <p:nvPr/>
          </p:nvSpPr>
          <p:spPr>
            <a:xfrm>
              <a:off x="0" y="13250"/>
              <a:ext cx="5883301" cy="4876255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pPr>
              <a:endParaRPr/>
            </a:p>
          </p:txBody>
        </p:sp>
        <p:pic>
          <p:nvPicPr>
            <p:cNvPr id="9" name="state-space.pd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10770" y="0"/>
              <a:ext cx="4770256" cy="4770253"/>
            </a:xfrm>
            <a:prstGeom prst="rect">
              <a:avLst/>
            </a:prstGeom>
            <a:ln w="889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611063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4704"/>
            <a:ext cx="8229600" cy="1066800"/>
          </a:xfrm>
        </p:spPr>
        <p:txBody>
          <a:bodyPr>
            <a:normAutofit/>
          </a:bodyPr>
          <a:lstStyle/>
          <a:p>
            <a:r>
              <a:rPr lang="en-CA" dirty="0" smtClean="0"/>
              <a:t>Sliding Disk Issues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893157"/>
            <a:ext cx="8229600" cy="4325112"/>
          </a:xfrm>
        </p:spPr>
        <p:txBody>
          <a:bodyPr>
            <a:normAutofit/>
          </a:bodyPr>
          <a:lstStyle/>
          <a:p>
            <a:r>
              <a:rPr lang="en-CA" dirty="0"/>
              <a:t>Has fixed collision boundaries</a:t>
            </a:r>
          </a:p>
          <a:p>
            <a:r>
              <a:rPr lang="en-CA" dirty="0"/>
              <a:t>Provides no contact points</a:t>
            </a:r>
          </a:p>
          <a:p>
            <a:r>
              <a:rPr lang="en-CA" dirty="0" smtClean="0"/>
              <a:t>Few locomotion</a:t>
            </a:r>
            <a:br>
              <a:rPr lang="en-CA" dirty="0" smtClean="0"/>
            </a:br>
            <a:r>
              <a:rPr lang="en-CA" dirty="0" smtClean="0"/>
              <a:t>constraints  (turning </a:t>
            </a:r>
            <a:br>
              <a:rPr lang="en-CA" dirty="0" smtClean="0"/>
            </a:br>
            <a:r>
              <a:rPr lang="en-CA" dirty="0" smtClean="0"/>
              <a:t>radius, sharp changes</a:t>
            </a:r>
            <a:br>
              <a:rPr lang="en-CA" dirty="0" smtClean="0"/>
            </a:br>
            <a:r>
              <a:rPr lang="en-CA" dirty="0" smtClean="0"/>
              <a:t>in direction)</a:t>
            </a:r>
          </a:p>
          <a:p>
            <a:r>
              <a:rPr lang="en-CA" dirty="0" smtClean="0"/>
              <a:t>No </a:t>
            </a:r>
            <a:r>
              <a:rPr lang="en-CA" dirty="0"/>
              <a:t>space time </a:t>
            </a:r>
            <a:r>
              <a:rPr lang="en-CA" dirty="0" smtClean="0"/>
              <a:t>planning </a:t>
            </a:r>
            <a:endParaRPr lang="en-CA" dirty="0"/>
          </a:p>
        </p:txBody>
      </p:sp>
      <p:pic>
        <p:nvPicPr>
          <p:cNvPr id="4" name="siggraph-asia-2010-footsteps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788024" y="2469221"/>
            <a:ext cx="4160025" cy="312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777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08720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CA" dirty="0" smtClean="0"/>
              <a:t>Interface between steering and motion synthesis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Simple Sliding Disk</a:t>
            </a:r>
          </a:p>
          <a:p>
            <a:pPr lvl="1"/>
            <a:r>
              <a:rPr lang="en-CA" dirty="0" smtClean="0"/>
              <a:t>Position</a:t>
            </a:r>
          </a:p>
          <a:p>
            <a:pPr lvl="1"/>
            <a:r>
              <a:rPr lang="en-CA" dirty="0" smtClean="0"/>
              <a:t>Velocity</a:t>
            </a:r>
          </a:p>
          <a:p>
            <a:r>
              <a:rPr lang="en-CA" dirty="0" smtClean="0"/>
              <a:t>No information about limbs</a:t>
            </a:r>
          </a:p>
          <a:p>
            <a:pPr marL="109728" indent="0">
              <a:buNone/>
            </a:pPr>
            <a:endParaRPr lang="en-CA" dirty="0" smtClean="0"/>
          </a:p>
          <a:p>
            <a:pPr lvl="2"/>
            <a:endParaRPr lang="en-CA" dirty="0" smtClean="0"/>
          </a:p>
          <a:p>
            <a:pPr lvl="1"/>
            <a:endParaRPr lang="en-CA" dirty="0"/>
          </a:p>
        </p:txBody>
      </p:sp>
      <p:grpSp>
        <p:nvGrpSpPr>
          <p:cNvPr id="4" name="Group 139"/>
          <p:cNvGrpSpPr/>
          <p:nvPr/>
        </p:nvGrpSpPr>
        <p:grpSpPr>
          <a:xfrm>
            <a:off x="107504" y="4077072"/>
            <a:ext cx="8784976" cy="2462734"/>
            <a:chOff x="-215900" y="-139700"/>
            <a:chExt cx="12141200" cy="3403600"/>
          </a:xfrm>
        </p:grpSpPr>
        <p:sp>
          <p:nvSpPr>
            <p:cNvPr id="5" name="Shape 138"/>
            <p:cNvSpPr/>
            <p:nvPr/>
          </p:nvSpPr>
          <p:spPr>
            <a:xfrm>
              <a:off x="0" y="0"/>
              <a:ext cx="11709400" cy="2844800"/>
            </a:xfrm>
            <a:prstGeom prst="rect">
              <a:avLst/>
            </a:prstGeom>
            <a:blipFill rotWithShape="1">
              <a:blip r:embed="rId5"/>
              <a:srcRect/>
              <a:tile tx="0" ty="0" sx="100000" sy="100000" flip="none" algn="tl"/>
            </a:blipFill>
            <a:ln>
              <a:noFil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pPr>
              <a:endParaRPr/>
            </a:p>
          </p:txBody>
        </p:sp>
        <p:pic>
          <p:nvPicPr>
            <p:cNvPr id="6" name="Picture 5"/>
            <p:cNvPicPr/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-215900" y="-139700"/>
              <a:ext cx="12141200" cy="3403600"/>
            </a:xfrm>
            <a:prstGeom prst="rect">
              <a:avLst/>
            </a:prstGeom>
            <a:effectLst/>
          </p:spPr>
        </p:pic>
      </p:grpSp>
      <p:grpSp>
        <p:nvGrpSpPr>
          <p:cNvPr id="7" name="Group 142"/>
          <p:cNvGrpSpPr/>
          <p:nvPr/>
        </p:nvGrpSpPr>
        <p:grpSpPr>
          <a:xfrm rot="5400000">
            <a:off x="442971" y="4607982"/>
            <a:ext cx="627877" cy="627877"/>
            <a:chOff x="0" y="0"/>
            <a:chExt cx="838200" cy="838200"/>
          </a:xfrm>
        </p:grpSpPr>
        <p:sp>
          <p:nvSpPr>
            <p:cNvPr id="8" name="Shape 140"/>
            <p:cNvSpPr/>
            <p:nvPr/>
          </p:nvSpPr>
          <p:spPr>
            <a:xfrm>
              <a:off x="-1" y="-1"/>
              <a:ext cx="838202" cy="8382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D58400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" name="Shape 141"/>
            <p:cNvSpPr/>
            <p:nvPr/>
          </p:nvSpPr>
          <p:spPr>
            <a:xfrm>
              <a:off x="142493" y="16764"/>
              <a:ext cx="553213" cy="6873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E32400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0" name="Shape 143"/>
          <p:cNvSpPr/>
          <p:nvPr/>
        </p:nvSpPr>
        <p:spPr>
          <a:xfrm>
            <a:off x="3883496" y="5013176"/>
            <a:ext cx="1046462" cy="361505"/>
          </a:xfrm>
          <a:prstGeom prst="rightArrow">
            <a:avLst>
              <a:gd name="adj1" fmla="val 32000"/>
              <a:gd name="adj2" fmla="val 115789"/>
            </a:avLst>
          </a:prstGeom>
          <a:solidFill>
            <a:srgbClr val="FFFFFF"/>
          </a:solidFill>
          <a:ln w="25400">
            <a:solidFill>
              <a:srgbClr val="FFFFFF"/>
            </a:solidFill>
            <a:miter lim="400000"/>
          </a:ln>
          <a:effectLst>
            <a:outerShdw blurRad="63500" dist="50800" dir="2021403" rotWithShape="0">
              <a:srgbClr val="000000">
                <a:alpha val="75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pPr>
            <a:endParaRPr/>
          </a:p>
        </p:txBody>
      </p:sp>
      <p:grpSp>
        <p:nvGrpSpPr>
          <p:cNvPr id="11" name="Group 146"/>
          <p:cNvGrpSpPr/>
          <p:nvPr/>
        </p:nvGrpSpPr>
        <p:grpSpPr>
          <a:xfrm rot="16200000">
            <a:off x="2334494" y="5308439"/>
            <a:ext cx="627877" cy="627877"/>
            <a:chOff x="0" y="0"/>
            <a:chExt cx="838200" cy="838200"/>
          </a:xfrm>
        </p:grpSpPr>
        <p:sp>
          <p:nvSpPr>
            <p:cNvPr id="12" name="Shape 144"/>
            <p:cNvSpPr/>
            <p:nvPr/>
          </p:nvSpPr>
          <p:spPr>
            <a:xfrm>
              <a:off x="-1" y="-1"/>
              <a:ext cx="838202" cy="8382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D58400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Shape 145"/>
            <p:cNvSpPr/>
            <p:nvPr/>
          </p:nvSpPr>
          <p:spPr>
            <a:xfrm>
              <a:off x="142493" y="16764"/>
              <a:ext cx="553213" cy="6873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E32400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effectLst>
                    <a:outerShdw blurRad="63500" dist="25400" dir="2700000" rotWithShape="0">
                      <a:srgbClr val="000000">
                        <a:alpha val="70000"/>
                      </a:srgbClr>
                    </a:outerShdw>
                  </a:effectLst>
                </a:defRPr>
              </a:pPr>
              <a:endParaRPr/>
            </a:p>
          </p:txBody>
        </p:sp>
      </p:grpSp>
      <p:pic>
        <p:nvPicPr>
          <p:cNvPr id="14" name="armsavoid_orig_compressed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5981978" y="4221088"/>
            <a:ext cx="2578099" cy="193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15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59259E-6 L 0.23611 0.00301 " pathEditMode="relative" rAng="0" ptsTypes="AA">
                                      <p:cBhvr>
                                        <p:cTn id="6" dur="3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06" y="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07407E-6 L -0.23055 -0.00463 " pathEditMode="relative" rAng="0" ptsTypes="AA">
                                      <p:cBhvr>
                                        <p:cTn id="8" dur="3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528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66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3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4704"/>
            <a:ext cx="8229600" cy="1066800"/>
          </a:xfrm>
        </p:spPr>
        <p:txBody>
          <a:bodyPr/>
          <a:lstStyle/>
          <a:p>
            <a:r>
              <a:rPr lang="en-CA" dirty="0" smtClean="0"/>
              <a:t>Goals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4325112"/>
          </a:xfrm>
        </p:spPr>
        <p:txBody>
          <a:bodyPr/>
          <a:lstStyle/>
          <a:p>
            <a:r>
              <a:rPr lang="en-CA" dirty="0"/>
              <a:t>Better interface between steering and motion synthesis</a:t>
            </a:r>
          </a:p>
          <a:p>
            <a:r>
              <a:rPr lang="en-CA" dirty="0"/>
              <a:t>Sufficiently detailed information </a:t>
            </a:r>
            <a:r>
              <a:rPr lang="en-CA" dirty="0" smtClean="0"/>
              <a:t>for </a:t>
            </a:r>
            <a:r>
              <a:rPr lang="en-CA" dirty="0"/>
              <a:t>motion synthesis</a:t>
            </a:r>
          </a:p>
          <a:p>
            <a:r>
              <a:rPr lang="en-CA" dirty="0"/>
              <a:t>Efficient space-time planning</a:t>
            </a:r>
          </a:p>
          <a:p>
            <a:r>
              <a:rPr lang="en-CA" dirty="0"/>
              <a:t>Heterogeneous </a:t>
            </a:r>
            <a:r>
              <a:rPr lang="en-CA" dirty="0" smtClean="0"/>
              <a:t>agents</a:t>
            </a:r>
          </a:p>
          <a:p>
            <a:r>
              <a:rPr lang="en-CA" b="1" dirty="0" smtClean="0"/>
              <a:t>Better qualitative performance</a:t>
            </a:r>
            <a:endParaRPr lang="en-CA" b="1" dirty="0"/>
          </a:p>
          <a:p>
            <a:pPr marL="411480" lvl="1" indent="0">
              <a:buNone/>
            </a:pPr>
            <a:endParaRPr lang="en-CA" dirty="0"/>
          </a:p>
        </p:txBody>
      </p:sp>
      <p:pic>
        <p:nvPicPr>
          <p:cNvPr id="4" name="Picture 3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20" y="4545148"/>
            <a:ext cx="8712968" cy="2312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80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4325112"/>
          </a:xfrm>
        </p:spPr>
        <p:txBody>
          <a:bodyPr>
            <a:normAutofit/>
          </a:bodyPr>
          <a:lstStyle/>
          <a:p>
            <a:r>
              <a:rPr lang="en-CA" dirty="0" smtClean="0"/>
              <a:t>Contributions:</a:t>
            </a:r>
          </a:p>
          <a:p>
            <a:pPr lvl="1"/>
            <a:r>
              <a:rPr lang="en-CA" dirty="0" smtClean="0"/>
              <a:t>Geometric </a:t>
            </a:r>
            <a:r>
              <a:rPr lang="en-CA" dirty="0"/>
              <a:t>pruning of </a:t>
            </a:r>
            <a:r>
              <a:rPr lang="en-CA" dirty="0" smtClean="0"/>
              <a:t>search </a:t>
            </a:r>
            <a:r>
              <a:rPr lang="en-CA" dirty="0"/>
              <a:t>space </a:t>
            </a:r>
            <a:endParaRPr lang="en-CA" dirty="0" smtClean="0"/>
          </a:p>
          <a:p>
            <a:pPr lvl="1"/>
            <a:r>
              <a:rPr lang="en-CA" dirty="0" smtClean="0"/>
              <a:t>Search </a:t>
            </a:r>
            <a:r>
              <a:rPr lang="en-CA" dirty="0"/>
              <a:t>uses randomized step directions and </a:t>
            </a:r>
            <a:r>
              <a:rPr lang="en-CA" dirty="0" smtClean="0"/>
              <a:t>times</a:t>
            </a:r>
            <a:endParaRPr lang="en-CA" dirty="0"/>
          </a:p>
          <a:p>
            <a:pPr lvl="1"/>
            <a:r>
              <a:rPr lang="en-CA" dirty="0" smtClean="0"/>
              <a:t>New types of footsteps (In-place turning)</a:t>
            </a:r>
          </a:p>
          <a:p>
            <a:r>
              <a:rPr lang="en-CA" dirty="0" smtClean="0"/>
              <a:t>Benefits:</a:t>
            </a:r>
          </a:p>
          <a:p>
            <a:pPr lvl="1"/>
            <a:r>
              <a:rPr lang="en-CA" dirty="0" smtClean="0"/>
              <a:t>5x performance increase</a:t>
            </a:r>
            <a:endParaRPr lang="en-CA" dirty="0"/>
          </a:p>
          <a:p>
            <a:pPr lvl="1"/>
            <a:r>
              <a:rPr lang="en-CA" dirty="0" smtClean="0"/>
              <a:t>Improved </a:t>
            </a:r>
            <a:r>
              <a:rPr lang="en-CA" dirty="0"/>
              <a:t>s</a:t>
            </a:r>
            <a:r>
              <a:rPr lang="en-CA" dirty="0" smtClean="0"/>
              <a:t>tability </a:t>
            </a:r>
            <a:r>
              <a:rPr lang="en-CA" dirty="0"/>
              <a:t>and local minima </a:t>
            </a:r>
            <a:r>
              <a:rPr lang="en-CA" dirty="0" smtClean="0"/>
              <a:t>avoidance</a:t>
            </a:r>
          </a:p>
          <a:p>
            <a:pPr lvl="1"/>
            <a:r>
              <a:rPr lang="en-CA" dirty="0" smtClean="0"/>
              <a:t>Elimination </a:t>
            </a:r>
            <a:r>
              <a:rPr lang="en-CA" dirty="0"/>
              <a:t>of certain deadlocking </a:t>
            </a:r>
            <a:r>
              <a:rPr lang="en-CA" dirty="0" smtClean="0"/>
              <a:t>configurations</a:t>
            </a:r>
            <a:endParaRPr lang="en-C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180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4704"/>
            <a:ext cx="8229600" cy="1066800"/>
          </a:xfrm>
        </p:spPr>
        <p:txBody>
          <a:bodyPr/>
          <a:lstStyle/>
          <a:p>
            <a:r>
              <a:rPr lang="en-CA" dirty="0" smtClean="0"/>
              <a:t>Related Work</a:t>
            </a:r>
            <a:endParaRPr lang="en-CA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7544" y="1844824"/>
            <a:ext cx="8208912" cy="439248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cs typeface="Arial" pitchFamily="34" charset="0"/>
              </a:rPr>
              <a:t>Footstep-based </a:t>
            </a:r>
            <a:r>
              <a:rPr lang="en-US" dirty="0" smtClean="0">
                <a:cs typeface="Arial" pitchFamily="34" charset="0"/>
              </a:rPr>
              <a:t>steering</a:t>
            </a:r>
            <a:endParaRPr lang="en-US" dirty="0">
              <a:cs typeface="Arial" pitchFamily="34" charset="0"/>
            </a:endParaRPr>
          </a:p>
          <a:p>
            <a:pPr lvl="1"/>
            <a:r>
              <a:rPr lang="en-US" dirty="0">
                <a:cs typeface="Arial" pitchFamily="34" charset="0"/>
              </a:rPr>
              <a:t>Robotics [Lots]</a:t>
            </a:r>
          </a:p>
          <a:p>
            <a:pPr lvl="1"/>
            <a:r>
              <a:rPr lang="en-US" dirty="0">
                <a:cs typeface="Arial" pitchFamily="34" charset="0"/>
              </a:rPr>
              <a:t>Animation [van </a:t>
            </a:r>
            <a:r>
              <a:rPr lang="en-US" dirty="0" err="1">
                <a:cs typeface="Arial" pitchFamily="34" charset="0"/>
              </a:rPr>
              <a:t>Basten</a:t>
            </a:r>
            <a:r>
              <a:rPr lang="en-US" dirty="0">
                <a:cs typeface="Arial" pitchFamily="34" charset="0"/>
              </a:rPr>
              <a:t> and </a:t>
            </a:r>
            <a:r>
              <a:rPr lang="en-US" dirty="0" err="1">
                <a:cs typeface="Arial" pitchFamily="34" charset="0"/>
              </a:rPr>
              <a:t>Egges</a:t>
            </a:r>
            <a:r>
              <a:rPr lang="en-US" dirty="0">
                <a:cs typeface="Arial" pitchFamily="34" charset="0"/>
              </a:rPr>
              <a:t> 2010, Singh et al. 2011</a:t>
            </a:r>
            <a:r>
              <a:rPr lang="en-US" dirty="0" smtClean="0">
                <a:cs typeface="Arial" pitchFamily="34" charset="0"/>
              </a:rPr>
              <a:t>]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0845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066800"/>
          </a:xfrm>
        </p:spPr>
        <p:txBody>
          <a:bodyPr/>
          <a:lstStyle/>
          <a:p>
            <a:r>
              <a:rPr lang="en-CA" dirty="0" smtClean="0"/>
              <a:t>Example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endParaRPr lang="en-CA" dirty="0"/>
          </a:p>
        </p:txBody>
      </p:sp>
      <p:pic>
        <p:nvPicPr>
          <p:cNvPr id="10" name="siggraph-asia-2010-footsteps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403648" y="1634143"/>
            <a:ext cx="6713623" cy="503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193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742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0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044" b="-48270"/>
          <a:stretch/>
        </p:blipFill>
        <p:spPr>
          <a:xfrm>
            <a:off x="648072" y="2924944"/>
            <a:ext cx="7812360" cy="489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476672"/>
            <a:ext cx="8229600" cy="1066800"/>
          </a:xfrm>
        </p:spPr>
        <p:txBody>
          <a:bodyPr/>
          <a:lstStyle/>
          <a:p>
            <a:r>
              <a:rPr lang="en-CA" dirty="0" smtClean="0"/>
              <a:t>Footstep </a:t>
            </a:r>
            <a:r>
              <a:rPr lang="en-CA" dirty="0"/>
              <a:t>State Space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25116" y="1484784"/>
                <a:ext cx="8229600" cy="4325112"/>
              </a:xfrm>
            </p:spPr>
            <p:txBody>
              <a:bodyPr/>
              <a:lstStyle/>
              <a:p>
                <a:r>
                  <a:rPr lang="en-CA" dirty="0" smtClean="0"/>
                  <a:t>Footstep State:</a:t>
                </a:r>
                <a:endParaRPr lang="en-CA" dirty="0" smtClean="0"/>
              </a:p>
              <a:p>
                <a:pPr lvl="1"/>
                <a:r>
                  <a:rPr lang="en-CA" dirty="0" smtClean="0"/>
                  <a:t>{COM Position, COM Velocity, foot position, foot orientation, foot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/>
                        <a:ea typeface="Cambria Math"/>
                      </a:rPr>
                      <m:t>∈</m:t>
                    </m:r>
                  </m:oMath>
                </a14:m>
                <a:r>
                  <a:rPr lang="en-CA" dirty="0" smtClean="0"/>
                  <a:t> </a:t>
                </a:r>
                <a:r>
                  <a:rPr lang="en-CA" dirty="0" smtClean="0"/>
                  <a:t>{</a:t>
                </a:r>
                <a:r>
                  <a:rPr lang="en-CA" dirty="0" smtClean="0"/>
                  <a:t>Left, Right}}</a:t>
                </a:r>
                <a:endParaRPr lang="en-CA" dirty="0"/>
              </a:p>
              <a:p>
                <a:endParaRPr lang="en-CA" dirty="0" smtClean="0"/>
              </a:p>
              <a:p>
                <a:endParaRPr lang="en-CA" dirty="0"/>
              </a:p>
              <a:p>
                <a:r>
                  <a:rPr lang="en-CA" dirty="0"/>
                  <a:t>Footstep Action: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5116" y="1484784"/>
                <a:ext cx="8229600" cy="4325112"/>
              </a:xfrm>
              <a:blipFill rotWithShape="1">
                <a:blip r:embed="rId4"/>
                <a:stretch>
                  <a:fillRect l="-74" t="-141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510" y="3573016"/>
            <a:ext cx="3751386" cy="266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71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908720"/>
            <a:ext cx="8229600" cy="1066800"/>
          </a:xfrm>
        </p:spPr>
        <p:txBody>
          <a:bodyPr/>
          <a:lstStyle/>
          <a:p>
            <a:r>
              <a:rPr lang="en-CA" dirty="0" smtClean="0"/>
              <a:t>Motion Planner</a:t>
            </a:r>
            <a:endParaRPr lang="en-CA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916832"/>
            <a:ext cx="8229600" cy="468052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Near-optimal </a:t>
            </a:r>
            <a:r>
              <a:rPr lang="en-CA" dirty="0" smtClean="0"/>
              <a:t>finite</a:t>
            </a:r>
            <a:r>
              <a:rPr lang="en-CA" dirty="0" smtClean="0"/>
              <a:t> </a:t>
            </a:r>
            <a:r>
              <a:rPr lang="en-CA" dirty="0" smtClean="0"/>
              <a:t>horizon best first search</a:t>
            </a:r>
            <a:endParaRPr lang="en-CA" dirty="0"/>
          </a:p>
          <a:p>
            <a:r>
              <a:rPr lang="en-CA" dirty="0"/>
              <a:t>Cost function:</a:t>
            </a:r>
          </a:p>
          <a:p>
            <a:pPr lvl="1"/>
            <a:r>
              <a:rPr lang="en-CA" dirty="0"/>
              <a:t>Maintaining certain speed</a:t>
            </a:r>
          </a:p>
          <a:p>
            <a:pPr lvl="1"/>
            <a:r>
              <a:rPr lang="en-CA" dirty="0"/>
              <a:t>Changing momentum</a:t>
            </a:r>
          </a:p>
          <a:p>
            <a:r>
              <a:rPr lang="en-CA" dirty="0"/>
              <a:t>Heuristic estimate:</a:t>
            </a:r>
          </a:p>
          <a:p>
            <a:pPr lvl="1"/>
            <a:r>
              <a:rPr lang="en-CA" dirty="0"/>
              <a:t>Estimates the number of steps to the goal and then computes the associated energy cost</a:t>
            </a:r>
          </a:p>
          <a:p>
            <a:pPr marL="109728" indent="0">
              <a:buNone/>
            </a:pPr>
            <a:endParaRPr lang="en-CA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69917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066800"/>
          </a:xfrm>
        </p:spPr>
        <p:txBody>
          <a:bodyPr/>
          <a:lstStyle/>
          <a:p>
            <a:r>
              <a:rPr lang="en-CA" dirty="0" smtClean="0"/>
              <a:t>Successor State Generation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16256"/>
            <a:ext cx="3826768" cy="4325112"/>
          </a:xfrm>
        </p:spPr>
        <p:txBody>
          <a:bodyPr/>
          <a:lstStyle/>
          <a:p>
            <a:r>
              <a:rPr lang="en-CA" dirty="0" smtClean="0"/>
              <a:t>Ad-hoc, discrete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60032" y="2272240"/>
            <a:ext cx="3744416" cy="43251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Randomized, continuous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311618"/>
            <a:ext cx="3751386" cy="26651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414" y="3313020"/>
            <a:ext cx="3506952" cy="277564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1560" y="6084585"/>
            <a:ext cx="7560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Possible successor states for right foot</a:t>
            </a:r>
            <a:endParaRPr lang="en-CA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1" t="76167" r="55170" b="9830"/>
          <a:stretch/>
        </p:blipFill>
        <p:spPr>
          <a:xfrm>
            <a:off x="2448160" y="1628800"/>
            <a:ext cx="3564000" cy="6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58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Custom 2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000000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2488</TotalTime>
  <Words>381</Words>
  <Application>Microsoft Office PowerPoint</Application>
  <PresentationFormat>On-screen Show (4:3)</PresentationFormat>
  <Paragraphs>100</Paragraphs>
  <Slides>17</Slides>
  <Notes>13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Urban</vt:lpstr>
      <vt:lpstr>Robust Space-Time Footsteps for Agent-Based Steering</vt:lpstr>
      <vt:lpstr>Interface between steering and motion synthesis</vt:lpstr>
      <vt:lpstr>Goals</vt:lpstr>
      <vt:lpstr>PowerPoint Presentation</vt:lpstr>
      <vt:lpstr>Related Work</vt:lpstr>
      <vt:lpstr>Example</vt:lpstr>
      <vt:lpstr>Footstep State Space</vt:lpstr>
      <vt:lpstr>Motion Planner</vt:lpstr>
      <vt:lpstr>Successor State Generation</vt:lpstr>
      <vt:lpstr>Dynamic Collision Model</vt:lpstr>
      <vt:lpstr>Geometric Validation</vt:lpstr>
      <vt:lpstr>Examples</vt:lpstr>
      <vt:lpstr>Analysis metrics:</vt:lpstr>
      <vt:lpstr>Analysis</vt:lpstr>
      <vt:lpstr>Questions?</vt:lpstr>
      <vt:lpstr>Footstep Model</vt:lpstr>
      <vt:lpstr>Sliding Disk Issues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 Optimization for Crowd Evacuation</dc:title>
  <dc:creator>Joc Straip</dc:creator>
  <cp:lastModifiedBy>Glen</cp:lastModifiedBy>
  <cp:revision>115</cp:revision>
  <dcterms:created xsi:type="dcterms:W3CDTF">2015-04-27T23:33:14Z</dcterms:created>
  <dcterms:modified xsi:type="dcterms:W3CDTF">2015-05-13T04:45:33Z</dcterms:modified>
</cp:coreProperties>
</file>

<file path=docProps/thumbnail.jpeg>
</file>